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8" r:id="rId10"/>
    <p:sldMasterId id="2147483670" r:id="rId11"/>
    <p:sldMasterId id="2147483672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</p:sldMasterIdLst>
  <p:sldIdLst>
    <p:sldId id="256" r:id="rId20"/>
    <p:sldId id="257" r:id="rId21"/>
    <p:sldId id="258" r:id="rId22"/>
    <p:sldId id="261" r:id="rId23"/>
    <p:sldId id="265" r:id="rId24"/>
    <p:sldId id="259" r:id="rId25"/>
    <p:sldId id="260" r:id="rId26"/>
    <p:sldId id="262" r:id="rId27"/>
    <p:sldId id="263" r:id="rId28"/>
    <p:sldId id="264" r:id="rId29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2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E5F3F3-3940-452E-9700-1ED4DFB396B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6" name="PlaceHolder 3"/>
          <p:cNvSpPr>
            <a:spLocks noGrp="1"/>
          </p:cNvSpPr>
          <p:nvPr>
            <p:ph type="ftr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47" name="PlaceHolder 4"/>
          <p:cNvSpPr>
            <a:spLocks noGrp="1"/>
          </p:cNvSpPr>
          <p:nvPr>
            <p:ph type="sldNum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AF37EAFA-63AD-4F2A-B6CA-C38F499D8E82}" type="slidenum">
              <a:rPr lang="en-US" sz="1800" b="0" strike="noStrike" spc="-1">
                <a:solidFill>
                  <a:schemeClr val="dk1"/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dt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5"/>
          <p:cNvSpPr/>
          <p:nvPr/>
        </p:nvSpPr>
        <p:spPr>
          <a:xfrm>
            <a:off x="8800200" y="4897440"/>
            <a:ext cx="34164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fld id="{8D093227-D0A5-4230-A54C-6D4871F66B79}" type="slidenum">
              <a:rPr lang="en-US" sz="1000" b="0" strike="noStrike" spc="-1">
                <a:solidFill>
                  <a:schemeClr val="accent1"/>
                </a:solidFill>
                <a:latin typeface="Calibri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Picture 6" descr="A picture containing text, clipart&#10;&#10;Description automatically generated"/>
          <p:cNvPicPr/>
          <p:nvPr/>
        </p:nvPicPr>
        <p:blipFill>
          <a:blip r:embed="rId3"/>
          <a:srcRect t="27256" b="28304"/>
          <a:stretch/>
        </p:blipFill>
        <p:spPr>
          <a:xfrm>
            <a:off x="6371640" y="157680"/>
            <a:ext cx="2590920" cy="347760"/>
          </a:xfrm>
          <a:prstGeom prst="rect">
            <a:avLst/>
          </a:prstGeom>
          <a:ln w="0">
            <a:noFill/>
          </a:ln>
        </p:spPr>
      </p:pic>
      <p:sp>
        <p:nvSpPr>
          <p:cNvPr id="154" name="Rectangle 10"/>
          <p:cNvSpPr/>
          <p:nvPr/>
        </p:nvSpPr>
        <p:spPr>
          <a:xfrm rot="10800000">
            <a:off x="2160" y="-13320"/>
            <a:ext cx="9141840" cy="69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Box 5"/>
          <p:cNvSpPr/>
          <p:nvPr/>
        </p:nvSpPr>
        <p:spPr>
          <a:xfrm>
            <a:off x="8800200" y="4897440"/>
            <a:ext cx="34164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fld id="{9F430807-FE37-4579-B0BB-C5EFD8A2B6D9}" type="slidenum">
              <a:rPr lang="en-US" sz="1000" b="0" strike="noStrike" spc="-1">
                <a:solidFill>
                  <a:schemeClr val="accent1"/>
                </a:solidFill>
                <a:latin typeface="Calibri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Picture 6" descr="A picture containing text, clipart&#10;&#10;Description automatically generated"/>
          <p:cNvPicPr/>
          <p:nvPr/>
        </p:nvPicPr>
        <p:blipFill>
          <a:blip r:embed="rId3"/>
          <a:srcRect t="27256" b="28304"/>
          <a:stretch/>
        </p:blipFill>
        <p:spPr>
          <a:xfrm>
            <a:off x="6371640" y="157680"/>
            <a:ext cx="2590920" cy="34776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10"/>
          <p:cNvSpPr/>
          <p:nvPr/>
        </p:nvSpPr>
        <p:spPr>
          <a:xfrm rot="10800000">
            <a:off x="2160" y="-13320"/>
            <a:ext cx="9141840" cy="69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Box 5"/>
          <p:cNvSpPr/>
          <p:nvPr/>
        </p:nvSpPr>
        <p:spPr>
          <a:xfrm>
            <a:off x="8800200" y="4897440"/>
            <a:ext cx="34164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fld id="{6D19B08C-75C9-4041-9E07-54CE6A5CFF3C}" type="slidenum">
              <a:rPr lang="en-US" sz="1000" b="0" strike="noStrike" spc="-1">
                <a:solidFill>
                  <a:schemeClr val="accent1"/>
                </a:solidFill>
                <a:latin typeface="Calibri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6" descr="A picture containing text, clipart&#10;&#10;Description automatically generated"/>
          <p:cNvPicPr/>
          <p:nvPr/>
        </p:nvPicPr>
        <p:blipFill>
          <a:blip r:embed="rId3"/>
          <a:srcRect t="27256" b="28304"/>
          <a:stretch/>
        </p:blipFill>
        <p:spPr>
          <a:xfrm>
            <a:off x="6371640" y="157680"/>
            <a:ext cx="2590920" cy="347760"/>
          </a:xfrm>
          <a:prstGeom prst="rect">
            <a:avLst/>
          </a:prstGeom>
          <a:ln w="0">
            <a:noFill/>
          </a:ln>
        </p:spPr>
      </p:pic>
      <p:sp>
        <p:nvSpPr>
          <p:cNvPr id="162" name="Rectangle 10"/>
          <p:cNvSpPr/>
          <p:nvPr/>
        </p:nvSpPr>
        <p:spPr>
          <a:xfrm rot="10800000">
            <a:off x="2160" y="-13320"/>
            <a:ext cx="9141840" cy="69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Box 5"/>
          <p:cNvSpPr/>
          <p:nvPr/>
        </p:nvSpPr>
        <p:spPr>
          <a:xfrm>
            <a:off x="8800200" y="4897440"/>
            <a:ext cx="34164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fld id="{6652740C-D554-4C26-B526-D34192ABFC58}" type="slidenum">
              <a:rPr lang="en-US" sz="1000" b="0" strike="noStrike" spc="-1">
                <a:solidFill>
                  <a:schemeClr val="accent1"/>
                </a:solidFill>
                <a:latin typeface="Calibri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Picture 6" descr="A picture containing text, clipart&#10;&#10;Description automatically generated"/>
          <p:cNvPicPr/>
          <p:nvPr/>
        </p:nvPicPr>
        <p:blipFill>
          <a:blip r:embed="rId3"/>
          <a:srcRect t="27256" b="28304"/>
          <a:stretch/>
        </p:blipFill>
        <p:spPr>
          <a:xfrm>
            <a:off x="6371640" y="157680"/>
            <a:ext cx="2590920" cy="347760"/>
          </a:xfrm>
          <a:prstGeom prst="rect">
            <a:avLst/>
          </a:prstGeom>
          <a:ln w="0">
            <a:noFill/>
          </a:ln>
        </p:spPr>
      </p:pic>
      <p:sp>
        <p:nvSpPr>
          <p:cNvPr id="166" name="Rectangle 10"/>
          <p:cNvSpPr/>
          <p:nvPr/>
        </p:nvSpPr>
        <p:spPr>
          <a:xfrm rot="10800000">
            <a:off x="2160" y="-13320"/>
            <a:ext cx="9141840" cy="69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Box 5"/>
          <p:cNvSpPr/>
          <p:nvPr/>
        </p:nvSpPr>
        <p:spPr>
          <a:xfrm>
            <a:off x="8800200" y="4897440"/>
            <a:ext cx="34164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fld id="{F4D05CA2-DF77-4555-B39D-BBCAAA2551A4}" type="slidenum">
              <a:rPr lang="en-US" sz="1000" b="0" strike="noStrike" spc="-1">
                <a:solidFill>
                  <a:schemeClr val="accent1"/>
                </a:solidFill>
                <a:latin typeface="Calibri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Picture 6" descr="A picture containing text, clipart&#10;&#10;Description automatically generated"/>
          <p:cNvPicPr/>
          <p:nvPr/>
        </p:nvPicPr>
        <p:blipFill>
          <a:blip r:embed="rId3"/>
          <a:srcRect t="27256" b="28304"/>
          <a:stretch/>
        </p:blipFill>
        <p:spPr>
          <a:xfrm>
            <a:off x="6371640" y="157680"/>
            <a:ext cx="2590920" cy="347760"/>
          </a:xfrm>
          <a:prstGeom prst="rect">
            <a:avLst/>
          </a:prstGeom>
          <a:ln w="0">
            <a:noFill/>
          </a:ln>
        </p:spPr>
      </p:pic>
      <p:sp>
        <p:nvSpPr>
          <p:cNvPr id="170" name="Rectangle 10"/>
          <p:cNvSpPr/>
          <p:nvPr/>
        </p:nvSpPr>
        <p:spPr>
          <a:xfrm rot="10800000">
            <a:off x="2160" y="-13320"/>
            <a:ext cx="9141840" cy="69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1" name="Rectangle 2"/>
          <p:cNvSpPr/>
          <p:nvPr/>
        </p:nvSpPr>
        <p:spPr>
          <a:xfrm>
            <a:off x="0" y="-20520"/>
            <a:ext cx="9141840" cy="475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6"/>
          <p:cNvSpPr/>
          <p:nvPr/>
        </p:nvSpPr>
        <p:spPr>
          <a:xfrm rot="10800000">
            <a:off x="2160" y="-13320"/>
            <a:ext cx="465480" cy="515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73" name="Εικόνα 2"/>
          <p:cNvPicPr/>
          <p:nvPr/>
        </p:nvPicPr>
        <p:blipFill>
          <a:blip r:embed="rId3"/>
          <a:stretch/>
        </p:blipFill>
        <p:spPr>
          <a:xfrm>
            <a:off x="8172360" y="4299840"/>
            <a:ext cx="766080" cy="766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6"/>
          <p:cNvSpPr/>
          <p:nvPr/>
        </p:nvSpPr>
        <p:spPr>
          <a:xfrm rot="10800000">
            <a:off x="2160" y="-13320"/>
            <a:ext cx="465480" cy="515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75" name="Εικόνα 2"/>
          <p:cNvPicPr/>
          <p:nvPr/>
        </p:nvPicPr>
        <p:blipFill>
          <a:blip r:embed="rId3"/>
          <a:stretch/>
        </p:blipFill>
        <p:spPr>
          <a:xfrm>
            <a:off x="8172360" y="4299840"/>
            <a:ext cx="766080" cy="766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6"/>
          <p:cNvSpPr/>
          <p:nvPr/>
        </p:nvSpPr>
        <p:spPr>
          <a:xfrm rot="10800000">
            <a:off x="2160" y="-13320"/>
            <a:ext cx="465480" cy="515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77" name="Εικόνα 2"/>
          <p:cNvPicPr/>
          <p:nvPr/>
        </p:nvPicPr>
        <p:blipFill>
          <a:blip r:embed="rId3"/>
          <a:stretch/>
        </p:blipFill>
        <p:spPr>
          <a:xfrm>
            <a:off x="8172360" y="4299840"/>
            <a:ext cx="766080" cy="766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6"/>
          <p:cNvSpPr/>
          <p:nvPr/>
        </p:nvSpPr>
        <p:spPr>
          <a:xfrm rot="10800000">
            <a:off x="2160" y="-13320"/>
            <a:ext cx="465480" cy="515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79" name="Εικόνα 2"/>
          <p:cNvPicPr/>
          <p:nvPr/>
        </p:nvPicPr>
        <p:blipFill>
          <a:blip r:embed="rId3"/>
          <a:stretch/>
        </p:blipFill>
        <p:spPr>
          <a:xfrm>
            <a:off x="8172360" y="4299840"/>
            <a:ext cx="766080" cy="766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8" name="Shape 9"/>
          <p:cNvGrpSpPr/>
          <p:nvPr/>
        </p:nvGrpSpPr>
        <p:grpSpPr>
          <a:xfrm>
            <a:off x="5609880" y="2185920"/>
            <a:ext cx="3532320" cy="3431520"/>
            <a:chOff x="5609880" y="2185920"/>
            <a:chExt cx="3532320" cy="3431520"/>
          </a:xfrm>
        </p:grpSpPr>
        <p:sp>
          <p:nvSpPr>
            <p:cNvPr id="9" name="Shape 10"/>
            <p:cNvSpPr/>
            <p:nvPr/>
          </p:nvSpPr>
          <p:spPr>
            <a:xfrm rot="9208200" flipH="1">
              <a:off x="6241680" y="3916440"/>
              <a:ext cx="573840" cy="143064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" name="Shape 11"/>
            <p:cNvSpPr/>
            <p:nvPr/>
          </p:nvSpPr>
          <p:spPr>
            <a:xfrm rot="9208200" flipH="1">
              <a:off x="7548840" y="2927520"/>
              <a:ext cx="1041840" cy="2593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" name="Shape 12"/>
            <p:cNvSpPr/>
            <p:nvPr/>
          </p:nvSpPr>
          <p:spPr>
            <a:xfrm rot="9208200" flipH="1">
              <a:off x="7165440" y="4115520"/>
              <a:ext cx="484200" cy="12063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" name="Shape 13"/>
            <p:cNvSpPr/>
            <p:nvPr/>
          </p:nvSpPr>
          <p:spPr>
            <a:xfrm rot="9208200" flipH="1">
              <a:off x="5746320" y="4568400"/>
              <a:ext cx="270720" cy="676800"/>
            </a:xfrm>
            <a:prstGeom prst="flowChartManualInpu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3" name="Shape 14"/>
            <p:cNvSpPr/>
            <p:nvPr/>
          </p:nvSpPr>
          <p:spPr>
            <a:xfrm>
              <a:off x="8127720" y="2185920"/>
              <a:ext cx="1014480" cy="2292120"/>
            </a:xfrm>
            <a:custGeom>
              <a:avLst/>
              <a:gdLst>
                <a:gd name="textAreaLeft" fmla="*/ 0 w 1014480"/>
                <a:gd name="textAreaRight" fmla="*/ 1016280 w 1014480"/>
                <a:gd name="textAreaTop" fmla="*/ 0 h 2292120"/>
                <a:gd name="textAreaBottom" fmla="*/ 2293920 h 229212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" name="Shape 15"/>
          <p:cNvGrpSpPr/>
          <p:nvPr/>
        </p:nvGrpSpPr>
        <p:grpSpPr>
          <a:xfrm>
            <a:off x="2160" y="-323640"/>
            <a:ext cx="3061800" cy="1907640"/>
            <a:chOff x="2160" y="-323640"/>
            <a:chExt cx="3061800" cy="1907640"/>
          </a:xfrm>
        </p:grpSpPr>
        <p:sp>
          <p:nvSpPr>
            <p:cNvPr id="15" name="Shape 16"/>
            <p:cNvSpPr/>
            <p:nvPr/>
          </p:nvSpPr>
          <p:spPr>
            <a:xfrm rot="20008800" flipH="1">
              <a:off x="1930320" y="-106560"/>
              <a:ext cx="289440" cy="721080"/>
            </a:xfrm>
            <a:prstGeom prst="flowChartManualInpu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" name="Shape 17"/>
            <p:cNvSpPr/>
            <p:nvPr/>
          </p:nvSpPr>
          <p:spPr>
            <a:xfrm rot="20008800" flipH="1">
              <a:off x="336960" y="-232920"/>
              <a:ext cx="614520" cy="15307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Shape 18"/>
            <p:cNvSpPr/>
            <p:nvPr/>
          </p:nvSpPr>
          <p:spPr>
            <a:xfrm rot="20008800" flipH="1">
              <a:off x="1262520" y="-257760"/>
              <a:ext cx="713520" cy="177624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Shape 19"/>
            <p:cNvSpPr/>
            <p:nvPr/>
          </p:nvSpPr>
          <p:spPr>
            <a:xfrm rot="20008800" flipH="1">
              <a:off x="2576880" y="-126000"/>
              <a:ext cx="323280" cy="80820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9" name="Shape 20"/>
            <p:cNvSpPr/>
            <p:nvPr/>
          </p:nvSpPr>
          <p:spPr>
            <a:xfrm rot="10800000">
              <a:off x="2160" y="84240"/>
              <a:ext cx="537120" cy="1215000"/>
            </a:xfrm>
            <a:custGeom>
              <a:avLst/>
              <a:gdLst>
                <a:gd name="textAreaLeft" fmla="*/ 0 w 537120"/>
                <a:gd name="textAreaRight" fmla="*/ 538920 w 537120"/>
                <a:gd name="textAreaTop" fmla="*/ 0 h 1215000"/>
                <a:gd name="textAreaBottom" fmla="*/ 1216800 h 121500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26" name="Shape 128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27" name="Shape 129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8" name="Shape 130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9" name="Shape 131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0" name="Shape 132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1" name="Shape 133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2" name="Shape 134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33" name="Shape 135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4" name="Shape 136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5" name="Shape 137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6" name="Shape 138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37" name="Shape 139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44" name="Shape 128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45" name="Shape 129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6" name="Shape 130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7" name="Shape 131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8" name="Shape 132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49" name="Shape 133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0" name="Shape 134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51" name="Shape 135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2" name="Shape 136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3" name="Shape 137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4" name="Shape 138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5" name="Shape 139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61" name="Shape 128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62" name="Shape 129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3" name="Shape 130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4" name="Shape 131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5" name="Shape 132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6" name="Shape 133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7" name="Shape 134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68" name="Shape 135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9" name="Shape 136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0" name="Shape 137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1" name="Shape 138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2" name="Shape 139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79" name="Shape 128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80" name="Shape 129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1" name="Shape 130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2" name="Shape 131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3" name="Shape 132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4" name="Shape 133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85" name="Shape 134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86" name="Shape 135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7" name="Shape 136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8" name="Shape 137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89" name="Shape 138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0" name="Shape 139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96" name="Shape 128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97" name="Shape 129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8" name="Shape 130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9" name="Shape 131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0" name="Shape 132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1" name="Shape 133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02" name="Shape 134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103" name="Shape 135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4" name="Shape 136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5" name="Shape 137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6" name="Shape 138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7" name="Shape 139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feld 15"/>
          <p:cNvSpPr/>
          <p:nvPr/>
        </p:nvSpPr>
        <p:spPr>
          <a:xfrm>
            <a:off x="8711280" y="4803840"/>
            <a:ext cx="1069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CH" sz="800" b="0" strike="noStrike" spc="-1">
                <a:solidFill>
                  <a:schemeClr val="lt1"/>
                </a:solidFill>
                <a:latin typeface="Calibri"/>
              </a:rPr>
              <a:t>|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Εικόνα 2"/>
          <p:cNvPicPr/>
          <p:nvPr/>
        </p:nvPicPr>
        <p:blipFill>
          <a:blip r:embed="rId3"/>
          <a:stretch/>
        </p:blipFill>
        <p:spPr>
          <a:xfrm>
            <a:off x="7932960" y="0"/>
            <a:ext cx="1201320" cy="1201320"/>
          </a:xfrm>
          <a:prstGeom prst="rect">
            <a:avLst/>
          </a:prstGeom>
          <a:ln w="0">
            <a:noFill/>
          </a:ln>
        </p:spPr>
      </p:pic>
      <p:grpSp>
        <p:nvGrpSpPr>
          <p:cNvPr id="112" name="Shape 52"/>
          <p:cNvGrpSpPr/>
          <p:nvPr/>
        </p:nvGrpSpPr>
        <p:grpSpPr>
          <a:xfrm>
            <a:off x="6172560" y="2656080"/>
            <a:ext cx="2969280" cy="2884680"/>
            <a:chOff x="6172560" y="2656080"/>
            <a:chExt cx="2969280" cy="2884680"/>
          </a:xfrm>
        </p:grpSpPr>
        <p:sp>
          <p:nvSpPr>
            <p:cNvPr id="113" name="Shape 53"/>
            <p:cNvSpPr/>
            <p:nvPr/>
          </p:nvSpPr>
          <p:spPr>
            <a:xfrm rot="9208200" flipH="1">
              <a:off x="6703200" y="4112280"/>
              <a:ext cx="482040" cy="120168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4" name="Shape 54"/>
            <p:cNvSpPr/>
            <p:nvPr/>
          </p:nvSpPr>
          <p:spPr>
            <a:xfrm rot="9208200" flipH="1">
              <a:off x="7800120" y="3279240"/>
              <a:ext cx="876960" cy="218016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5" name="Shape 55"/>
            <p:cNvSpPr/>
            <p:nvPr/>
          </p:nvSpPr>
          <p:spPr>
            <a:xfrm rot="9208200" flipH="1">
              <a:off x="7476840" y="4278240"/>
              <a:ext cx="408600" cy="101376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6" name="Shape 56"/>
            <p:cNvSpPr/>
            <p:nvPr/>
          </p:nvSpPr>
          <p:spPr>
            <a:xfrm rot="9208200" flipH="1">
              <a:off x="6287400" y="4659120"/>
              <a:ext cx="227160" cy="5688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7" name="Shape 57"/>
            <p:cNvSpPr/>
            <p:nvPr/>
          </p:nvSpPr>
          <p:spPr>
            <a:xfrm>
              <a:off x="8289360" y="2656080"/>
              <a:ext cx="852480" cy="1927080"/>
            </a:xfrm>
            <a:custGeom>
              <a:avLst/>
              <a:gdLst>
                <a:gd name="textAreaLeft" fmla="*/ 0 w 852480"/>
                <a:gd name="textAreaRight" fmla="*/ 854280 w 852480"/>
                <a:gd name="textAreaTop" fmla="*/ 0 h 1927080"/>
                <a:gd name="textAreaBottom" fmla="*/ 1928880 h 1927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18" name="Shape 58"/>
          <p:cNvGrpSpPr/>
          <p:nvPr/>
        </p:nvGrpSpPr>
        <p:grpSpPr>
          <a:xfrm>
            <a:off x="2160" y="-227160"/>
            <a:ext cx="2156400" cy="1344600"/>
            <a:chOff x="2160" y="-227160"/>
            <a:chExt cx="2156400" cy="1344600"/>
          </a:xfrm>
        </p:grpSpPr>
        <p:sp>
          <p:nvSpPr>
            <p:cNvPr id="119" name="Shape 59"/>
            <p:cNvSpPr/>
            <p:nvPr/>
          </p:nvSpPr>
          <p:spPr>
            <a:xfrm rot="20008800" flipH="1">
              <a:off x="1359360" y="-74520"/>
              <a:ext cx="203040" cy="507600"/>
            </a:xfrm>
            <a:prstGeom prst="flowChartManualInput">
              <a:avLst/>
            </a:prstGeom>
            <a:solidFill>
              <a:srgbClr val="3796B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0" name="Shape 60"/>
            <p:cNvSpPr/>
            <p:nvPr/>
          </p:nvSpPr>
          <p:spPr>
            <a:xfrm rot="20008800" flipH="1">
              <a:off x="236880" y="-163440"/>
              <a:ext cx="433080" cy="1078920"/>
            </a:xfrm>
            <a:prstGeom prst="flowChartManualInput">
              <a:avLst/>
            </a:prstGeom>
            <a:solidFill>
              <a:srgbClr val="FF99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1" name="Shape 61"/>
            <p:cNvSpPr/>
            <p:nvPr/>
          </p:nvSpPr>
          <p:spPr>
            <a:xfrm rot="20008800" flipH="1">
              <a:off x="889920" y="-180720"/>
              <a:ext cx="502200" cy="1252080"/>
            </a:xfrm>
            <a:prstGeom prst="flowChartManualInput">
              <a:avLst/>
            </a:prstGeom>
            <a:solidFill>
              <a:srgbClr val="81D1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2" name="Shape 62"/>
            <p:cNvSpPr/>
            <p:nvPr/>
          </p:nvSpPr>
          <p:spPr>
            <a:xfrm rot="20008800" flipH="1">
              <a:off x="1815480" y="-87480"/>
              <a:ext cx="227520" cy="569160"/>
            </a:xfrm>
            <a:prstGeom prst="flowChartManualInput">
              <a:avLst/>
            </a:pr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23" name="Shape 63"/>
            <p:cNvSpPr/>
            <p:nvPr/>
          </p:nvSpPr>
          <p:spPr>
            <a:xfrm rot="10800000">
              <a:off x="2160" y="60840"/>
              <a:ext cx="378000" cy="856080"/>
            </a:xfrm>
            <a:custGeom>
              <a:avLst/>
              <a:gdLst>
                <a:gd name="textAreaLeft" fmla="*/ 0 w 378000"/>
                <a:gd name="textAreaRight" fmla="*/ 379800 w 378000"/>
                <a:gd name="textAreaTop" fmla="*/ 0 h 856080"/>
                <a:gd name="textAreaBottom" fmla="*/ 857880 h 856080"/>
              </a:gdLst>
              <a:ahLst/>
              <a:cxnLst/>
              <a:rect l="textAreaLeft" t="textAreaTop" r="textAreaRight" b="textAreaBottom"/>
              <a:pathLst>
                <a:path w="37596" h="8486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unity3d.com/6000.0/Documentation/ScriptReference/AI.NavMeshAgen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95325" y="3154050"/>
            <a:ext cx="5669280" cy="1157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400" b="0" strike="noStrike" spc="-1" dirty="0">
                <a:solidFill>
                  <a:srgbClr val="FFFFFF"/>
                </a:solidFill>
                <a:latin typeface="Calibri"/>
              </a:rPr>
              <a:t>Τμήμα Ψηφιακών Συστημάτων, Πανεπιστήμιο Θεσσαλίας</a:t>
            </a:r>
            <a:br>
              <a:rPr sz="2400" dirty="0"/>
            </a:br>
            <a:r>
              <a:rPr lang="el-GR" sz="2400" b="0" strike="noStrike" spc="-1" dirty="0">
                <a:solidFill>
                  <a:srgbClr val="FFFFFF"/>
                </a:solidFill>
                <a:latin typeface="Calibri"/>
              </a:rPr>
              <a:t>Ενδιάμεση Παρουσίαση Πτυχιακών Εργασιών</a:t>
            </a:r>
            <a:br>
              <a:rPr lang="en-GB" sz="2400" b="0" strike="noStrike" spc="-1" dirty="0">
                <a:solidFill>
                  <a:srgbClr val="FFFFFF"/>
                </a:solidFill>
                <a:latin typeface="Calibri"/>
              </a:rPr>
            </a:br>
            <a:br>
              <a:rPr sz="2400" dirty="0"/>
            </a:br>
            <a:r>
              <a:rPr lang="el-GR" sz="2400" b="0" strike="noStrike" spc="-1" dirty="0">
                <a:solidFill>
                  <a:srgbClr val="FFFFFF"/>
                </a:solidFill>
                <a:latin typeface="Calibri"/>
              </a:rPr>
              <a:t>«</a:t>
            </a:r>
            <a:r>
              <a:rPr lang="el-GR" sz="1800" b="0" strike="noStrike" spc="-1" dirty="0">
                <a:solidFill>
                  <a:srgbClr val="FFFFFF"/>
                </a:solidFill>
                <a:latin typeface="Calibri"/>
              </a:rPr>
              <a:t>Προσομοίωση Ενεργητικών Μετακινήσεων σε Δομημένο Περιβάλλον με την Χρήση Unity</a:t>
            </a:r>
            <a:r>
              <a:rPr lang="el-GR" sz="2400" b="0" strike="noStrike" spc="-1" dirty="0">
                <a:solidFill>
                  <a:srgbClr val="FFFFFF"/>
                </a:solidFill>
                <a:latin typeface="Calibri"/>
              </a:rPr>
              <a:t>»</a:t>
            </a:r>
            <a:br>
              <a:rPr sz="2400" dirty="0"/>
            </a:br>
            <a:br>
              <a:rPr sz="2400" dirty="0"/>
            </a:br>
            <a:r>
              <a:rPr lang="el-GR" sz="2400" spc="-1" dirty="0">
                <a:solidFill>
                  <a:srgbClr val="FFFFFF"/>
                </a:solidFill>
                <a:latin typeface="Calibri"/>
              </a:rPr>
              <a:t>Δημήτριος Δημητριάδης</a:t>
            </a:r>
            <a:r>
              <a:rPr lang="el-GR" sz="2400" b="0" strike="noStrike" spc="-1" dirty="0">
                <a:solidFill>
                  <a:srgbClr val="FFFFFF"/>
                </a:solidFill>
                <a:latin typeface="Calibri"/>
              </a:rPr>
              <a:t>, 3121239</a:t>
            </a:r>
            <a:br>
              <a:rPr sz="2400" dirty="0"/>
            </a:br>
            <a:r>
              <a:rPr lang="el-GR" sz="2400" spc="-1" dirty="0">
                <a:solidFill>
                  <a:srgbClr val="FFFFFF"/>
                </a:solidFill>
                <a:latin typeface="Calibri"/>
              </a:rPr>
              <a:t>Θεόδωρος Κοσμάς Γουνελάς, 3121207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TextBox 2"/>
          <p:cNvSpPr/>
          <p:nvPr/>
        </p:nvSpPr>
        <p:spPr>
          <a:xfrm>
            <a:off x="1523160" y="4443840"/>
            <a:ext cx="6095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l-GR" sz="1800" b="1" strike="noStrike" spc="-1">
                <a:solidFill>
                  <a:schemeClr val="lt1"/>
                </a:solidFill>
                <a:latin typeface="Calibri"/>
              </a:rPr>
              <a:t>Μάρτιος 2023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0" y="2093760"/>
            <a:ext cx="7528680" cy="71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3200" b="0" strike="noStrike" spc="-1">
                <a:solidFill>
                  <a:srgbClr val="FF9900"/>
                </a:solidFill>
                <a:latin typeface="Verdana"/>
                <a:ea typeface="Verdana"/>
              </a:rPr>
              <a:t>Ευχαριστώ για την προσοχή σας</a:t>
            </a:r>
            <a:r>
              <a:rPr lang="en" sz="3200" b="0" strike="noStrike" spc="-1">
                <a:solidFill>
                  <a:srgbClr val="FF9900"/>
                </a:solidFill>
                <a:latin typeface="Verdana"/>
                <a:ea typeface="Verdana"/>
              </a:rPr>
              <a:t>!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939600" y="2813040"/>
            <a:ext cx="4922280" cy="1951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800" b="0" strike="noStrike" spc="-1">
                <a:solidFill>
                  <a:srgbClr val="3796BF"/>
                </a:solidFill>
                <a:latin typeface="Verdana"/>
                <a:ea typeface="Verdana"/>
              </a:rPr>
              <a:t>Ερωτήσεις;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/>
          </p:nvPr>
        </p:nvSpPr>
        <p:spPr>
          <a:xfrm>
            <a:off x="532080" y="785880"/>
            <a:ext cx="3749760" cy="3944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el-GR" sz="1800" b="0" strike="noStrike" spc="-1">
                <a:solidFill>
                  <a:srgbClr val="000000"/>
                </a:solidFill>
                <a:latin typeface="DejaVu Sans"/>
              </a:rPr>
              <a:t> Αντικέιμενο της πτυχιακής  είναι η ανάπτυξη μιας προσομοίωσης ενεργής μετακίνησης σε δομημένο περιβάλλον με Unity, καθώς και η </a:t>
            </a:r>
            <a:r>
              <a:rPr lang="el-GR" sz="1800" b="1" strike="noStrike" spc="-1">
                <a:solidFill>
                  <a:srgbClr val="000000"/>
                </a:solidFill>
                <a:latin typeface="DejaVu Sans"/>
              </a:rPr>
              <a:t>δυναμική</a:t>
            </a:r>
            <a:r>
              <a:rPr lang="el-GR" sz="1800" b="0" strike="noStrike" spc="-1">
                <a:solidFill>
                  <a:srgbClr val="000000"/>
                </a:solidFill>
                <a:latin typeface="DejaVu Sans"/>
              </a:rPr>
              <a:t> δημιουργία ρεαλιστικών 3D μοντέλων ποδηλάτων.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title"/>
          </p:nvPr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400" b="1" strike="noStrike" spc="-1">
                <a:solidFill>
                  <a:schemeClr val="accent1"/>
                </a:solidFill>
                <a:latin typeface="Calibri"/>
              </a:rPr>
              <a:t>Αντικείμενο και στόχοι της εργασίας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60920" y="785880"/>
            <a:ext cx="3749760" cy="3944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el-GR" sz="1800" b="0" strike="noStrike" spc="-1">
                <a:solidFill>
                  <a:srgbClr val="000000"/>
                </a:solidFill>
                <a:latin typeface="Arial"/>
              </a:rPr>
              <a:t>Στόχος της εφαρμογής είναι να παρέχει στους επιστήμονες του κλάδου τη δυνατότητα εξαγωγής δεδομένων και συμπερασμάτων από σενάρια ενεργής μετακίνησης.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400" b="1" strike="noStrike" spc="-1">
                <a:solidFill>
                  <a:schemeClr val="accent1"/>
                </a:solidFill>
                <a:latin typeface="Calibri"/>
              </a:rPr>
              <a:t>Εξοπλισμός-Λογισμικό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389BE947-471D-D924-0142-AF3E0ED4B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659"/>
            <a:ext cx="9144000" cy="42541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88D9CEBF-10FF-80C2-193E-6AE7CA972185}"/>
              </a:ext>
            </a:extLst>
          </p:cNvPr>
          <p:cNvSpPr txBox="1">
            <a:spLocks/>
          </p:cNvSpPr>
          <p:nvPr/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400" b="1" spc="-1" dirty="0">
                <a:solidFill>
                  <a:schemeClr val="accent1"/>
                </a:solidFill>
                <a:latin typeface="Calibri"/>
              </a:rPr>
              <a:t>3D Map Mesh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15550-4406-02A4-7AE7-789FC557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79226"/>
            <a:ext cx="3769340" cy="1811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9A5CE-9D96-684B-C2FA-AF064686EFCF}"/>
              </a:ext>
            </a:extLst>
          </p:cNvPr>
          <p:cNvSpPr txBox="1"/>
          <p:nvPr/>
        </p:nvSpPr>
        <p:spPr>
          <a:xfrm>
            <a:off x="4474440" y="1123342"/>
            <a:ext cx="3343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Δημιουργίας 3</a:t>
            </a:r>
            <a:r>
              <a:rPr lang="en-GB" dirty="0"/>
              <a:t>D mesh </a:t>
            </a:r>
            <a:r>
              <a:rPr lang="el-GR" dirty="0"/>
              <a:t>από δορυφορικά δεδομένα με την βοήθεια του εργαλείου</a:t>
            </a:r>
            <a:r>
              <a:rPr lang="en-GB" dirty="0"/>
              <a:t> “</a:t>
            </a:r>
            <a:r>
              <a:rPr lang="en-GB" dirty="0" err="1"/>
              <a:t>Cesium</a:t>
            </a:r>
            <a:r>
              <a:rPr lang="en-GB" dirty="0"/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214B78-1DE8-24EE-57FA-71EC368D1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0" y="2666895"/>
            <a:ext cx="4035413" cy="22564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5FF3CC-2ED6-3AE5-1EBD-A38B04684D8A}"/>
              </a:ext>
            </a:extLst>
          </p:cNvPr>
          <p:cNvSpPr txBox="1"/>
          <p:nvPr/>
        </p:nvSpPr>
        <p:spPr>
          <a:xfrm>
            <a:off x="532080" y="3333451"/>
            <a:ext cx="3343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Κατασκευή </a:t>
            </a:r>
            <a:r>
              <a:rPr lang="en-GB" dirty="0"/>
              <a:t>“</a:t>
            </a:r>
            <a:r>
              <a:rPr lang="en-GB" dirty="0" err="1"/>
              <a:t>navmesh</a:t>
            </a:r>
            <a:r>
              <a:rPr lang="en-GB" dirty="0"/>
              <a:t>” </a:t>
            </a:r>
            <a:r>
              <a:rPr lang="el-GR" dirty="0"/>
              <a:t>για την πλοήγηση του ποδηλάτου αλλά και των ανθρώπον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EAE066-DF4F-0023-C5AC-8D330EA25990}"/>
              </a:ext>
            </a:extLst>
          </p:cNvPr>
          <p:cNvCxnSpPr>
            <a:cxnSpLocks/>
          </p:cNvCxnSpPr>
          <p:nvPr/>
        </p:nvCxnSpPr>
        <p:spPr>
          <a:xfrm>
            <a:off x="2309813" y="2571750"/>
            <a:ext cx="2109787" cy="8763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B7F34-CFCB-7C3A-94D4-E2ED95BB3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160B4F0C-9D8A-271D-5A94-20645E173B11}"/>
              </a:ext>
            </a:extLst>
          </p:cNvPr>
          <p:cNvSpPr txBox="1">
            <a:spLocks/>
          </p:cNvSpPr>
          <p:nvPr/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400" b="1" spc="-1" dirty="0">
                <a:solidFill>
                  <a:schemeClr val="accent1"/>
                </a:solidFill>
                <a:latin typeface="Calibri"/>
              </a:rPr>
              <a:t>Agents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535FE-9197-1841-A07C-73DAEACD9445}"/>
              </a:ext>
            </a:extLst>
          </p:cNvPr>
          <p:cNvSpPr txBox="1"/>
          <p:nvPr/>
        </p:nvSpPr>
        <p:spPr>
          <a:xfrm>
            <a:off x="5073525" y="2351160"/>
            <a:ext cx="3343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Προγραματισμός συμπεριφοράς και αλληλεπίδρασης των δυο </a:t>
            </a:r>
            <a:r>
              <a:rPr lang="en-GB" dirty="0"/>
              <a:t>“</a:t>
            </a:r>
            <a:r>
              <a:rPr lang="en-GB" dirty="0">
                <a:hlinkClick r:id="rId2"/>
              </a:rPr>
              <a:t>agent</a:t>
            </a:r>
            <a:r>
              <a:rPr lang="en-GB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76ABC-7421-72D9-785E-FEABDB5F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2881014"/>
            <a:ext cx="4572000" cy="2187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EFA4EC-17A7-B54F-425D-F110FC56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8" y="607399"/>
            <a:ext cx="4572000" cy="22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4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138600" y="2971800"/>
            <a:ext cx="4660560" cy="205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1800" b="0" strike="noStrike" spc="-1">
                <a:solidFill>
                  <a:srgbClr val="000000"/>
                </a:solidFill>
                <a:latin typeface="Arial"/>
              </a:rPr>
              <a:t>Παίρνοντας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δεδομένα για την γεωμετρία του ποδηλάτου μέσω του yaml file μπορούμε να υπολογίσουμε την θέση των βασικών σημείων και να τα μετακινήσουμε στο τελικό μοντέλο.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138600" y="518400"/>
            <a:ext cx="8278200" cy="465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/>
          <p:cNvPicPr/>
          <p:nvPr/>
        </p:nvPicPr>
        <p:blipFill>
          <a:blip r:embed="rId2"/>
          <a:stretch/>
        </p:blipFill>
        <p:spPr>
          <a:xfrm>
            <a:off x="228600" y="2665800"/>
            <a:ext cx="3885120" cy="236232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195"/>
          <p:cNvPicPr/>
          <p:nvPr/>
        </p:nvPicPr>
        <p:blipFill>
          <a:blip r:embed="rId3"/>
          <a:stretch/>
        </p:blipFill>
        <p:spPr>
          <a:xfrm>
            <a:off x="4343400" y="228600"/>
            <a:ext cx="3199320" cy="232884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196"/>
          <p:cNvPicPr/>
          <p:nvPr/>
        </p:nvPicPr>
        <p:blipFill>
          <a:blip r:embed="rId4"/>
          <a:stretch/>
        </p:blipFill>
        <p:spPr>
          <a:xfrm>
            <a:off x="228600" y="181080"/>
            <a:ext cx="3885120" cy="2332440"/>
          </a:xfrm>
          <a:prstGeom prst="rect">
            <a:avLst/>
          </a:prstGeom>
          <a:ln w="0">
            <a:noFill/>
          </a:ln>
        </p:spPr>
      </p:pic>
      <p:pic>
        <p:nvPicPr>
          <p:cNvPr id="198" name="Picture 197"/>
          <p:cNvPicPr/>
          <p:nvPr/>
        </p:nvPicPr>
        <p:blipFill>
          <a:blip r:embed="rId5"/>
          <a:stretch/>
        </p:blipFill>
        <p:spPr>
          <a:xfrm>
            <a:off x="4343400" y="2659680"/>
            <a:ext cx="3427920" cy="236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/>
          </p:nvPr>
        </p:nvSpPr>
        <p:spPr>
          <a:xfrm>
            <a:off x="532080" y="855720"/>
            <a:ext cx="7239600" cy="3944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DejaVu Sans"/>
              </a:rPr>
              <a:t>https://greendigital.uth.gr/posts/videos/Bike.mp4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400" b="1" strike="noStrike" spc="-1">
                <a:solidFill>
                  <a:schemeClr val="accent1"/>
                </a:solidFill>
                <a:latin typeface="Calibri"/>
              </a:rPr>
              <a:t>Ενδεικτικά αποτελέσματα και πρώτα συμπεράσματα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/>
          </p:nvPr>
        </p:nvSpPr>
        <p:spPr>
          <a:xfrm>
            <a:off x="4667040" y="1494235"/>
            <a:ext cx="3749760" cy="325842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Arial"/>
              </a:rPr>
              <a:t>Δημιουργία σεναρίων 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Arial"/>
              </a:rPr>
              <a:t>Βελτιστοποίση πλοήγησης ανθρώπων 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32080" y="51480"/>
            <a:ext cx="78847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l-GR" sz="2400" b="1" strike="noStrike" spc="-1">
                <a:solidFill>
                  <a:schemeClr val="accent1"/>
                </a:solidFill>
                <a:latin typeface="Calibri"/>
              </a:rPr>
              <a:t>Επόμενα βήματα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9920" y="1494235"/>
            <a:ext cx="3749760" cy="325842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14350" indent="-285750">
              <a:spcBef>
                <a:spcPts val="1417"/>
              </a:spcBef>
            </a:pPr>
            <a:r>
              <a:rPr lang="el-GR" sz="1800" b="0" strike="noStrike" spc="-1" dirty="0">
                <a:solidFill>
                  <a:srgbClr val="000000"/>
                </a:solidFill>
                <a:latin typeface="Arial"/>
              </a:rPr>
              <a:t>Προσθήκη ποδηλάτη</a:t>
            </a:r>
          </a:p>
          <a:p>
            <a:pPr marL="514350" indent="-285750">
              <a:spcBef>
                <a:spcPts val="1417"/>
              </a:spcBef>
            </a:pPr>
            <a:r>
              <a:rPr lang="el-GR" sz="1800" spc="-1" dirty="0">
                <a:solidFill>
                  <a:srgbClr val="000000"/>
                </a:solidFill>
                <a:latin typeface="Arial"/>
              </a:rPr>
              <a:t>Βελτιστοποίηση </a:t>
            </a:r>
            <a:r>
              <a:rPr lang="en-GB" sz="1800" spc="-1" dirty="0">
                <a:solidFill>
                  <a:srgbClr val="000000"/>
                </a:solidFill>
                <a:latin typeface="Arial"/>
              </a:rPr>
              <a:t>“animation”</a:t>
            </a:r>
            <a:r>
              <a:rPr lang="en-US" sz="18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l-GR" sz="1800" spc="-1" dirty="0">
                <a:solidFill>
                  <a:srgbClr val="000000"/>
                </a:solidFill>
                <a:latin typeface="Arial"/>
              </a:rPr>
              <a:t>ποδηλάτου</a:t>
            </a:r>
            <a:endParaRPr lang="en-GB" sz="1800" spc="-1" dirty="0">
              <a:solidFill>
                <a:srgbClr val="000000"/>
              </a:solidFill>
              <a:latin typeface="Arial"/>
            </a:endParaRPr>
          </a:p>
          <a:p>
            <a:pPr marL="514350" indent="-285750">
              <a:spcBef>
                <a:spcPts val="1417"/>
              </a:spcBef>
            </a:pPr>
            <a:r>
              <a:rPr lang="el-GR" sz="1800" spc="-1" dirty="0">
                <a:solidFill>
                  <a:srgbClr val="000000"/>
                </a:solidFill>
                <a:latin typeface="Arial"/>
              </a:rPr>
              <a:t>Προσθήκη και δημιουργίας </a:t>
            </a:r>
            <a:r>
              <a:rPr lang="en-GB" sz="1800" spc="-1" dirty="0">
                <a:solidFill>
                  <a:srgbClr val="000000"/>
                </a:solidFill>
                <a:latin typeface="Arial"/>
              </a:rPr>
              <a:t>“materials” </a:t>
            </a:r>
            <a:r>
              <a:rPr lang="el-GR" sz="1800" spc="-1" dirty="0">
                <a:solidFill>
                  <a:srgbClr val="000000"/>
                </a:solidFill>
                <a:latin typeface="Arial"/>
              </a:rPr>
              <a:t>ποδηλάτου </a:t>
            </a:r>
            <a:endParaRPr lang="en-GB" sz="1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6D7EC-743F-6079-FA44-6B8654C018EC}"/>
              </a:ext>
            </a:extLst>
          </p:cNvPr>
          <p:cNvSpPr txBox="1"/>
          <p:nvPr/>
        </p:nvSpPr>
        <p:spPr>
          <a:xfrm>
            <a:off x="5352566" y="892972"/>
            <a:ext cx="180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54F79-43D9-3267-BAE6-63010C7A2952}"/>
              </a:ext>
            </a:extLst>
          </p:cNvPr>
          <p:cNvSpPr txBox="1"/>
          <p:nvPr/>
        </p:nvSpPr>
        <p:spPr>
          <a:xfrm>
            <a:off x="1442306" y="892972"/>
            <a:ext cx="180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Blender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Slides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Slides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Slides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Slides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over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</Template>
  <TotalTime>124</TotalTime>
  <Words>212</Words>
  <Application>Microsoft Office PowerPoint</Application>
  <PresentationFormat>On-screen Show (16:9)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10</vt:i4>
      </vt:variant>
    </vt:vector>
  </HeadingPairs>
  <TitlesOfParts>
    <vt:vector size="36" baseType="lpstr">
      <vt:lpstr>Arial</vt:lpstr>
      <vt:lpstr>Calibri</vt:lpstr>
      <vt:lpstr>DejaVu Sans</vt:lpstr>
      <vt:lpstr>Symbol</vt:lpstr>
      <vt:lpstr>Times New Roman</vt:lpstr>
      <vt:lpstr>Verdana</vt:lpstr>
      <vt:lpstr>Wingdings</vt:lpstr>
      <vt:lpstr>Cover</vt:lpstr>
      <vt:lpstr>Cover</vt:lpstr>
      <vt:lpstr>Cover</vt:lpstr>
      <vt:lpstr>Cover</vt:lpstr>
      <vt:lpstr>Cover</vt:lpstr>
      <vt:lpstr>Cover</vt:lpstr>
      <vt:lpstr>Cover</vt:lpstr>
      <vt:lpstr>Cover</vt:lpstr>
      <vt:lpstr>Cover</vt:lpstr>
      <vt:lpstr>Cover</vt:lpstr>
      <vt:lpstr>Slides</vt:lpstr>
      <vt:lpstr>Slides</vt:lpstr>
      <vt:lpstr>Slides</vt:lpstr>
      <vt:lpstr>Slides</vt:lpstr>
      <vt:lpstr>Slides</vt:lpstr>
      <vt:lpstr>Slides2</vt:lpstr>
      <vt:lpstr>Slides2</vt:lpstr>
      <vt:lpstr>Slides2</vt:lpstr>
      <vt:lpstr>Slides2</vt:lpstr>
      <vt:lpstr>Τμήμα Ψηφιακών Συστημάτων, Πανεπιστήμιο Θεσσαλίας Ενδιάμεση Παρουσίαση Πτυχιακών Εργασιών  «Προσομοίωση Ενεργητικών Μετακινήσεων σε Δομημένο Περιβάλλον με την Χρήση Unity»  Δημήτριος Δημητριάδης, 3121239 Θεόδωρος Κοσμάς Γουνελάς, 3121207</vt:lpstr>
      <vt:lpstr>Αντικείμενο και στόχοι της εργασίας</vt:lpstr>
      <vt:lpstr>Εξοπλισμός-Λογισμικό</vt:lpstr>
      <vt:lpstr>PowerPoint Presentation</vt:lpstr>
      <vt:lpstr>PowerPoint Presentation</vt:lpstr>
      <vt:lpstr>PowerPoint Presentation</vt:lpstr>
      <vt:lpstr>PowerPoint Presentation</vt:lpstr>
      <vt:lpstr>Ενδεικτικά αποτελέσματα και πρώτα συμπεράσματα</vt:lpstr>
      <vt:lpstr>Επόμενα βήματα</vt:lpstr>
      <vt:lpstr>Ευχαριστώ για την προσοχή σας!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Τμήμα Ψηφιακών Συστημάτων, Πανεπιστήμιο Θεσσαλίας Ενδιάμεση Παρουσίαση Πτυχιακών Εργασιών  «Τίτλος Πτυχιακής Εργασία»  Ονοματεπώνυμο, ΑΜ</dc:title>
  <dc:subject/>
  <dc:creator>CHARALAMPOUS ONOUFRIOS</dc:creator>
  <dc:description/>
  <cp:lastModifiedBy>DIMITRIADIS DIMITRIOS</cp:lastModifiedBy>
  <cp:revision>14</cp:revision>
  <cp:lastPrinted>2025-02-24T14:42:36Z</cp:lastPrinted>
  <dcterms:created xsi:type="dcterms:W3CDTF">2023-02-16T07:12:59Z</dcterms:created>
  <dcterms:modified xsi:type="dcterms:W3CDTF">2025-03-20T07:38:11Z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0x01010045725AD7D7FD1643BDB81FE601218E92</vt:lpwstr>
  </property>
  <property fmtid="{D5CDD505-2E9C-101B-9397-08002B2CF9AE}" pid="3" name="Notes">
    <vt:i4>2</vt:i4>
  </property>
  <property fmtid="{D5CDD505-2E9C-101B-9397-08002B2CF9AE}" pid="4" name="PresentationFormat">
    <vt:lpwstr>On-screen Show (16:9)</vt:lpwstr>
  </property>
  <property fmtid="{D5CDD505-2E9C-101B-9397-08002B2CF9AE}" pid="5" name="Slides">
    <vt:i4>7</vt:i4>
  </property>
</Properties>
</file>